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5" r:id="rId9"/>
    <p:sldId id="266" r:id="rId10"/>
    <p:sldId id="267" r:id="rId11"/>
    <p:sldId id="270" r:id="rId12"/>
    <p:sldId id="271" r:id="rId13"/>
    <p:sldId id="278" r:id="rId14"/>
  </p:sldIdLst>
  <p:sldSz cx="12192000" cy="6858000"/>
  <p:notesSz cx="6858000" cy="9144000"/>
  <p:embeddedFontLst>
    <p:embeddedFont>
      <p:font typeface="Microsoft Yahei" panose="020B0503020204020204" pitchFamily="34" charset="-122"/>
      <p:regular r:id="rId15"/>
      <p:bold r:id="rId16"/>
    </p:embeddedFont>
    <p:embeddedFont>
      <p:font typeface="Noto Sans SC" panose="020B0200000000000000" pitchFamily="34" charset="-122"/>
      <p:regular r:id="rId17"/>
      <p:bold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104" d="100"/>
          <a:sy n="104" d="100"/>
        </p:scale>
        <p:origin x="96" y="21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52891" y="3192508"/>
            <a:ext cx="5943600" cy="2085975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ctr" anchorCtr="0">
            <a:normAutofit/>
          </a:bodyPr>
          <a:lstStyle/>
          <a:p>
            <a:pPr>
              <a:lnSpc>
                <a:spcPct val="114999"/>
              </a:lnSpc>
            </a:pPr>
            <a:r>
              <a:rPr lang="en-US" sz="5175" b="1" dirty="0" err="1">
                <a:solidFill>
                  <a:schemeClr val="dk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城市管理系统项目</a:t>
            </a:r>
            <a:endParaRPr lang="en-US" sz="5175" b="1" dirty="0">
              <a:solidFill>
                <a:schemeClr val="dk1">
                  <a:alpha val="100000"/>
                </a:schemeClr>
              </a:solidFill>
              <a:latin typeface="Noto Sans SC"/>
              <a:ea typeface="Noto Sans SC"/>
              <a:cs typeface="Noto Sans SC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652891" y="5640702"/>
            <a:ext cx="2800350" cy="504825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t" anchorCtr="0">
            <a:normAutofit fontScale="850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25" dirty="0" err="1">
                <a:solidFill>
                  <a:schemeClr val="dk2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汇报人</a:t>
            </a:r>
            <a:r>
              <a:rPr lang="en-US" sz="2025" dirty="0">
                <a:solidFill>
                  <a:schemeClr val="dk2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：</a:t>
            </a:r>
            <a:r>
              <a:rPr lang="zh-CN" altLang="en-US" sz="2025" dirty="0">
                <a:solidFill>
                  <a:schemeClr val="dk2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杨俊坤，张芳鑫</a:t>
            </a:r>
            <a:endParaRPr lang="en-US" sz="2025" dirty="0">
              <a:solidFill>
                <a:schemeClr val="dk2">
                  <a:alpha val="100000"/>
                </a:schemeClr>
              </a:solidFill>
              <a:latin typeface="Noto Sans SC"/>
              <a:ea typeface="Noto Sans SC"/>
              <a:cs typeface="Noto Sans SC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3380931" y="5640702"/>
            <a:ext cx="3371850" cy="504825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t" anchorCtr="0"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2025" dirty="0">
                <a:solidFill>
                  <a:schemeClr val="dk2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2025-06-24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76023" y="265328"/>
            <a:ext cx="11239500" cy="914400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3000" b="1">
                <a:solidFill>
                  <a:schemeClr val="dk2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城市详情展示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340584" y="1688405"/>
            <a:ext cx="8109936" cy="1151241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t" anchorCtr="0">
            <a:noAutofit/>
          </a:bodyPr>
          <a:lstStyle/>
          <a:p>
            <a:pPr>
              <a:lnSpc>
                <a:spcPct val="140000"/>
              </a:lnSpc>
            </a:pPr>
            <a:endParaRPr lang="en-US" sz="1500" dirty="0">
              <a:solidFill>
                <a:schemeClr val="dk1">
                  <a:alpha val="100000"/>
                </a:schemeClr>
              </a:solidFill>
              <a:latin typeface="Noto Sans SC"/>
              <a:ea typeface="Noto Sans SC"/>
              <a:cs typeface="Noto Sans SC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3340584" y="1249667"/>
            <a:ext cx="7146070" cy="449970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ctr" anchorCtr="0">
            <a:noAutofit/>
          </a:bodyPr>
          <a:lstStyle/>
          <a:p>
            <a:pPr>
              <a:lnSpc>
                <a:spcPct val="77000"/>
              </a:lnSpc>
            </a:pPr>
            <a:r>
              <a:rPr lang="en-US" sz="2000" b="1" dirty="0" err="1">
                <a:solidFill>
                  <a:schemeClr val="accent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城市信息展示</a:t>
            </a:r>
            <a:endParaRPr lang="en-US" sz="2000" b="1" dirty="0">
              <a:solidFill>
                <a:schemeClr val="accent1">
                  <a:alpha val="100000"/>
                </a:schemeClr>
              </a:solidFill>
              <a:latin typeface="Noto Sans SC"/>
              <a:ea typeface="Noto Sans SC"/>
              <a:cs typeface="Noto Sans SC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3334188" y="3389806"/>
            <a:ext cx="8109936" cy="1151241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t" anchorCtr="0">
            <a:noAutofit/>
          </a:bodyPr>
          <a:lstStyle/>
          <a:p>
            <a:pPr>
              <a:lnSpc>
                <a:spcPct val="140000"/>
              </a:lnSpc>
            </a:pPr>
            <a:endParaRPr lang="en-US" sz="1500" dirty="0">
              <a:solidFill>
                <a:schemeClr val="dk1">
                  <a:alpha val="100000"/>
                </a:schemeClr>
              </a:solidFill>
              <a:latin typeface="Noto Sans SC"/>
              <a:ea typeface="Noto Sans SC"/>
              <a:cs typeface="Noto Sans SC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3334188" y="2951068"/>
            <a:ext cx="7146070" cy="449970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ctr" anchorCtr="0">
            <a:noAutofit/>
          </a:bodyPr>
          <a:lstStyle/>
          <a:p>
            <a:pPr>
              <a:lnSpc>
                <a:spcPct val="77000"/>
              </a:lnSpc>
            </a:pPr>
            <a:r>
              <a:rPr lang="en-US" sz="2000" b="1" dirty="0" err="1">
                <a:solidFill>
                  <a:schemeClr val="accent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天气信息展示</a:t>
            </a:r>
            <a:endParaRPr lang="en-US" sz="2000" b="1" dirty="0">
              <a:solidFill>
                <a:schemeClr val="accent1">
                  <a:alpha val="100000"/>
                </a:schemeClr>
              </a:solidFill>
              <a:latin typeface="Noto Sans SC"/>
              <a:ea typeface="Noto Sans SC"/>
              <a:cs typeface="Noto Sans SC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3327792" y="5099311"/>
            <a:ext cx="8109936" cy="1151241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t" anchorCtr="0">
            <a:noAutofit/>
          </a:bodyPr>
          <a:lstStyle/>
          <a:p>
            <a:pPr>
              <a:lnSpc>
                <a:spcPct val="140000"/>
              </a:lnSpc>
            </a:pPr>
            <a:endParaRPr lang="en-US" sz="1500" dirty="0">
              <a:solidFill>
                <a:schemeClr val="dk1">
                  <a:alpha val="100000"/>
                </a:schemeClr>
              </a:solidFill>
              <a:latin typeface="Noto Sans SC"/>
              <a:ea typeface="Noto Sans SC"/>
              <a:cs typeface="Noto Sans SC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3327792" y="4660573"/>
            <a:ext cx="7146070" cy="449970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ctr" anchorCtr="0">
            <a:noAutofit/>
          </a:bodyPr>
          <a:lstStyle/>
          <a:p>
            <a:pPr>
              <a:lnSpc>
                <a:spcPct val="77000"/>
              </a:lnSpc>
            </a:pPr>
            <a:endParaRPr lang="en-US" sz="2000" b="1" dirty="0">
              <a:solidFill>
                <a:schemeClr val="accent1">
                  <a:alpha val="100000"/>
                </a:schemeClr>
              </a:solidFill>
              <a:latin typeface="Noto Sans SC"/>
              <a:ea typeface="Noto Sans SC"/>
              <a:cs typeface="Noto Sans SC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FE1D299-B1C6-72D9-2348-12892865A160}"/>
              </a:ext>
            </a:extLst>
          </p:cNvPr>
          <p:cNvSpPr txBox="1"/>
          <p:nvPr/>
        </p:nvSpPr>
        <p:spPr>
          <a:xfrm>
            <a:off x="3327792" y="3389806"/>
            <a:ext cx="6097022" cy="3073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77000"/>
              </a:lnSpc>
            </a:pPr>
            <a:r>
              <a:rPr lang="en-US" altLang="zh-CN" sz="1800" dirty="0" err="1">
                <a:latin typeface="Noto Sans SC"/>
                <a:ea typeface="Noto Sans SC"/>
                <a:cs typeface="Noto Sans SC"/>
              </a:rPr>
              <a:t>实时</a:t>
            </a:r>
            <a:r>
              <a:rPr lang="zh-CN" altLang="en-US" dirty="0">
                <a:latin typeface="Noto Sans SC"/>
                <a:ea typeface="Noto Sans SC"/>
                <a:cs typeface="Noto Sans SC"/>
              </a:rPr>
              <a:t>进行</a:t>
            </a:r>
            <a:r>
              <a:rPr lang="en-US" altLang="zh-CN" sz="1800" dirty="0" err="1">
                <a:latin typeface="Noto Sans SC"/>
                <a:ea typeface="Noto Sans SC"/>
                <a:cs typeface="Noto Sans SC"/>
              </a:rPr>
              <a:t>天气查询</a:t>
            </a:r>
            <a:endParaRPr lang="en-US" altLang="zh-CN" sz="1800" dirty="0">
              <a:latin typeface="Noto Sans SC"/>
              <a:ea typeface="Noto Sans SC"/>
              <a:cs typeface="Noto Sans SC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119F4F3-C14D-692B-E430-1D4A3A085F9B}"/>
              </a:ext>
            </a:extLst>
          </p:cNvPr>
          <p:cNvSpPr txBox="1"/>
          <p:nvPr/>
        </p:nvSpPr>
        <p:spPr>
          <a:xfrm>
            <a:off x="3377917" y="1680301"/>
            <a:ext cx="6097022" cy="3073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77000"/>
              </a:lnSpc>
            </a:pPr>
            <a:r>
              <a:rPr lang="zh-CN" altLang="en-US" sz="1800" dirty="0">
                <a:latin typeface="Noto Sans SC"/>
                <a:ea typeface="Noto Sans SC"/>
                <a:cs typeface="Noto Sans SC"/>
              </a:rPr>
              <a:t>展示详细的旅游城市信息，点击城市图片可以下载</a:t>
            </a:r>
            <a:endParaRPr lang="en-US" altLang="zh-CN" sz="1800" dirty="0">
              <a:latin typeface="Noto Sans SC"/>
              <a:ea typeface="Noto Sans SC"/>
              <a:cs typeface="Noto Sans SC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492310" y="2451050"/>
            <a:ext cx="2051957" cy="1842306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b" anchorCtr="0">
            <a:normAutofit/>
          </a:bodyPr>
          <a:lstStyle/>
          <a:p>
            <a:pPr algn="l">
              <a:lnSpc>
                <a:spcPct val="120000"/>
              </a:lnSpc>
            </a:pPr>
            <a:r>
              <a:rPr lang="en-US" sz="4050" b="1">
                <a:solidFill>
                  <a:schemeClr val="dk1">
                    <a:alpha val="100000"/>
                  </a:schemeClr>
                </a:solidFill>
                <a:highlight>
                  <a:srgbClr val="000000">
                    <a:alpha val="0"/>
                  </a:srgbClr>
                </a:highlight>
                <a:latin typeface="Noto Sans SC"/>
                <a:ea typeface="Noto Sans SC"/>
                <a:cs typeface="Noto Sans SC"/>
              </a:rPr>
              <a:t>04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845017" y="4396883"/>
            <a:ext cx="8411497" cy="1798058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t" anchorCtr="0"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4500" b="1">
                <a:solidFill>
                  <a:schemeClr val="dk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首页展示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845017" y="2451050"/>
            <a:ext cx="1775465" cy="1842306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b" anchorCtr="0">
            <a:normAutofit/>
          </a:bodyPr>
          <a:lstStyle/>
          <a:p>
            <a:pPr algn="l">
              <a:lnSpc>
                <a:spcPct val="120000"/>
              </a:lnSpc>
            </a:pPr>
            <a:r>
              <a:rPr lang="en-US" sz="4050" b="1">
                <a:solidFill>
                  <a:schemeClr val="dk1">
                    <a:alpha val="100000"/>
                  </a:schemeClr>
                </a:solidFill>
                <a:highlight>
                  <a:srgbClr val="000000">
                    <a:alpha val="0"/>
                  </a:srgbClr>
                </a:highlight>
                <a:latin typeface="Noto Sans SC"/>
                <a:ea typeface="Noto Sans SC"/>
                <a:cs typeface="Noto Sans SC"/>
              </a:rPr>
              <a:t>PART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76023" y="265328"/>
            <a:ext cx="11239500" cy="914400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3000" b="1">
                <a:solidFill>
                  <a:schemeClr val="dk2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首页功能介绍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297192" y="1308287"/>
            <a:ext cx="4348638" cy="605790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20000"/>
              </a:lnSpc>
              <a:spcBef>
                <a:spcPts val="450"/>
              </a:spcBef>
            </a:pPr>
            <a:r>
              <a:rPr lang="en-US" sz="2000" b="1">
                <a:solidFill>
                  <a:schemeClr val="accent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首页布局展示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297192" y="1833343"/>
            <a:ext cx="10311874" cy="708938"/>
          </a:xfrm>
          <a:prstGeom prst="rect">
            <a:avLst/>
          </a:prstGeom>
          <a:ln/>
        </p:spPr>
        <p:txBody>
          <a:bodyPr vert="horz" wrap="square" lIns="123825" tIns="0" rIns="57150" bIns="0" rtlCol="0" anchor="t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500" dirty="0">
                <a:solidFill>
                  <a:schemeClr val="dk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首页精心布局，el-menu导航清晰，el-carousel轮播图生动展示热门旅游地，el-card卡片式呈现城市信息，营造直观、丰富的旅游资讯页面。</a:t>
            </a:r>
          </a:p>
        </p:txBody>
      </p:sp>
      <p:sp>
        <p:nvSpPr>
          <p:cNvPr id="5" name="AutoShape 5"/>
          <p:cNvSpPr/>
          <p:nvPr/>
        </p:nvSpPr>
        <p:spPr>
          <a:xfrm>
            <a:off x="839115" y="1512589"/>
            <a:ext cx="197186" cy="197186"/>
          </a:xfrm>
          <a:prstGeom prst="ellipse">
            <a:avLst/>
          </a:prstGeom>
          <a:solidFill>
            <a:schemeClr val="accent1">
              <a:alpha val="100000"/>
            </a:schemeClr>
          </a:solidFill>
          <a:ln/>
        </p:spPr>
      </p:sp>
      <p:sp>
        <p:nvSpPr>
          <p:cNvPr id="6" name="AutoShape 6"/>
          <p:cNvSpPr/>
          <p:nvPr/>
        </p:nvSpPr>
        <p:spPr>
          <a:xfrm>
            <a:off x="839115" y="2734848"/>
            <a:ext cx="197186" cy="197186"/>
          </a:xfrm>
          <a:prstGeom prst="ellipse">
            <a:avLst/>
          </a:prstGeom>
          <a:solidFill>
            <a:schemeClr val="accent1">
              <a:alpha val="100000"/>
            </a:schemeClr>
          </a:solidFill>
          <a:ln/>
        </p:spPr>
      </p:sp>
      <p:sp>
        <p:nvSpPr>
          <p:cNvPr id="7" name="AutoShape 7"/>
          <p:cNvSpPr/>
          <p:nvPr/>
        </p:nvSpPr>
        <p:spPr>
          <a:xfrm>
            <a:off x="839115" y="5185395"/>
            <a:ext cx="197186" cy="197186"/>
          </a:xfrm>
          <a:prstGeom prst="ellipse">
            <a:avLst/>
          </a:prstGeom>
          <a:solidFill>
            <a:schemeClr val="accent1">
              <a:alpha val="100000"/>
            </a:schemeClr>
          </a:solidFill>
          <a:ln/>
        </p:spPr>
      </p:sp>
      <p:cxnSp>
        <p:nvCxnSpPr>
          <p:cNvPr id="8" name="Connector 8"/>
          <p:cNvCxnSpPr/>
          <p:nvPr/>
        </p:nvCxnSpPr>
        <p:spPr>
          <a:xfrm>
            <a:off x="937708" y="1624780"/>
            <a:ext cx="0" cy="5245143"/>
          </a:xfrm>
          <a:prstGeom prst="line">
            <a:avLst/>
          </a:prstGeom>
          <a:ln w="19050">
            <a:solidFill>
              <a:schemeClr val="accent1"/>
            </a:solidFill>
            <a:prstDash val="dash"/>
            <a:headEnd type="none"/>
            <a:tailEnd type="none"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9" name="AutoShape 9"/>
          <p:cNvSpPr/>
          <p:nvPr/>
        </p:nvSpPr>
        <p:spPr>
          <a:xfrm>
            <a:off x="839115" y="3958481"/>
            <a:ext cx="197186" cy="197186"/>
          </a:xfrm>
          <a:prstGeom prst="ellipse">
            <a:avLst/>
          </a:prstGeom>
          <a:solidFill>
            <a:schemeClr val="accent1">
              <a:alpha val="100000"/>
            </a:schemeClr>
          </a:solidFill>
          <a:ln/>
        </p:spPr>
      </p:sp>
      <p:sp>
        <p:nvSpPr>
          <p:cNvPr id="10" name="TextBox 10"/>
          <p:cNvSpPr txBox="1"/>
          <p:nvPr/>
        </p:nvSpPr>
        <p:spPr>
          <a:xfrm>
            <a:off x="1297192" y="2503866"/>
            <a:ext cx="4348638" cy="605790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20000"/>
              </a:lnSpc>
              <a:spcBef>
                <a:spcPts val="450"/>
              </a:spcBef>
            </a:pPr>
            <a:r>
              <a:rPr lang="en-US" sz="2000" b="1">
                <a:solidFill>
                  <a:schemeClr val="accent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交互体验优化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97192" y="3028921"/>
            <a:ext cx="10311874" cy="708938"/>
          </a:xfrm>
          <a:prstGeom prst="rect">
            <a:avLst/>
          </a:prstGeom>
          <a:ln/>
        </p:spPr>
        <p:txBody>
          <a:bodyPr vert="horz" wrap="square" lIns="123825" tIns="0" rIns="57150" bIns="0" rtlCol="0" anchor="t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500" dirty="0">
                <a:solidFill>
                  <a:schemeClr val="dk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利用el-button按钮组件构建交互热点，点击“了解更多”即可通过路由跳转至城市详情，享受流畅便捷的浏览体验，同时增强用户参与感。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97192" y="3735521"/>
            <a:ext cx="4348638" cy="605790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20000"/>
              </a:lnSpc>
              <a:spcBef>
                <a:spcPts val="450"/>
              </a:spcBef>
            </a:pPr>
            <a:r>
              <a:rPr lang="en-US" sz="2000" b="1" dirty="0" err="1">
                <a:solidFill>
                  <a:schemeClr val="accent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响应式设计</a:t>
            </a:r>
            <a:endParaRPr lang="en-US" sz="2000" b="1" dirty="0">
              <a:solidFill>
                <a:schemeClr val="accent1">
                  <a:alpha val="100000"/>
                </a:schemeClr>
              </a:solidFill>
              <a:latin typeface="Noto Sans SC"/>
              <a:ea typeface="Noto Sans SC"/>
              <a:cs typeface="Noto Sans SC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297192" y="4260576"/>
            <a:ext cx="10311874" cy="708938"/>
          </a:xfrm>
          <a:prstGeom prst="rect">
            <a:avLst/>
          </a:prstGeom>
          <a:ln/>
        </p:spPr>
        <p:txBody>
          <a:bodyPr vert="horz" wrap="square" lIns="123825" tIns="0" rIns="57150" bIns="0" rtlCol="0" anchor="t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500" dirty="0">
                <a:solidFill>
                  <a:schemeClr val="dk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采用el-row与el-col栅格系统，实现首页内容的灵活布局与自适应调整，确保在不同屏幕尺寸下均能实现良好展示，提供优质的用户体验。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97192" y="4980154"/>
            <a:ext cx="4348638" cy="605790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20000"/>
              </a:lnSpc>
              <a:spcBef>
                <a:spcPts val="450"/>
              </a:spcBef>
            </a:pPr>
            <a:r>
              <a:rPr lang="en-US" sz="2000" b="1">
                <a:solidFill>
                  <a:schemeClr val="accent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数据动态展示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97192" y="5505210"/>
            <a:ext cx="10311874" cy="708938"/>
          </a:xfrm>
          <a:prstGeom prst="rect">
            <a:avLst/>
          </a:prstGeom>
          <a:ln/>
        </p:spPr>
        <p:txBody>
          <a:bodyPr vert="horz" wrap="square" lIns="123825" tIns="0" rIns="57150" bIns="0" rtlCol="0" anchor="t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结合Vuex状态管理，首页实现城市数据的动态加载与实时更新，确保用户所见信息均为最新、最全，提升应用的实用性与时效性。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20510" y="2803598"/>
            <a:ext cx="7924800" cy="1866900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t" anchorCtr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9225" b="1">
                <a:solidFill>
                  <a:schemeClr val="dk2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THANKS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353520" y="4512344"/>
            <a:ext cx="4943475" cy="495300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t" anchorCtr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000">
                <a:solidFill>
                  <a:schemeClr val="accent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感谢观看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639536" y="420468"/>
            <a:ext cx="1905746" cy="977265"/>
          </a:xfrm>
          <a:prstGeom prst="rect">
            <a:avLst/>
          </a:prstGeom>
          <a:ln/>
        </p:spPr>
        <p:txBody>
          <a:bodyPr vert="horz" wrap="square" lIns="91440" tIns="45720" rIns="91440" bIns="45720" rtlCol="0" anchor="ctr" anchorCtr="0">
            <a:normAutofit/>
          </a:bodyPr>
          <a:lstStyle/>
          <a:p>
            <a:pPr algn="l">
              <a:lnSpc>
                <a:spcPct val="100000"/>
              </a:lnSpc>
              <a:spcBef>
                <a:spcPts val="375"/>
              </a:spcBef>
            </a:pPr>
            <a:r>
              <a:rPr lang="en-US" sz="4800" b="1">
                <a:solidFill>
                  <a:schemeClr val="dk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目 录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576840" y="583220"/>
            <a:ext cx="4070350" cy="766889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ctr" anchorCtr="0">
            <a:normAutofit/>
          </a:bodyPr>
          <a:lstStyle/>
          <a:p>
            <a:pPr algn="l">
              <a:lnSpc>
                <a:spcPct val="120000"/>
              </a:lnSpc>
            </a:pPr>
            <a:r>
              <a:rPr lang="en-US" sz="2000" b="1">
                <a:solidFill>
                  <a:schemeClr val="dk2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CATALOGUE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741263" y="1855928"/>
            <a:ext cx="1343025" cy="752475"/>
          </a:xfrm>
          <a:prstGeom prst="rect">
            <a:avLst/>
          </a:prstGeom>
          <a:ln/>
        </p:spPr>
        <p:txBody>
          <a:bodyPr vert="horz" wrap="square" lIns="0" tIns="0" rIns="0" bIns="0" rtlCol="0" anchor="t" anchorCtr="0">
            <a:spAutoFit/>
          </a:bodyPr>
          <a:lstStyle/>
          <a:p>
            <a:pPr>
              <a:lnSpc>
                <a:spcPct val="100000"/>
              </a:lnSpc>
              <a:spcBef>
                <a:spcPts val="375"/>
              </a:spcBef>
            </a:pPr>
            <a:r>
              <a:rPr lang="en-US" sz="4500" b="1">
                <a:solidFill>
                  <a:schemeClr val="dk2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02.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732799" y="2714625"/>
            <a:ext cx="2181225" cy="838200"/>
          </a:xfrm>
          <a:prstGeom prst="rect">
            <a:avLst/>
          </a:prstGeom>
          <a:ln/>
        </p:spPr>
        <p:txBody>
          <a:bodyPr vert="horz" wrap="square" lIns="0" tIns="0" rIns="0" bIns="0" rtlCol="0" anchor="t" anchorCtr="0">
            <a:spAutoFit/>
          </a:bodyPr>
          <a:lstStyle/>
          <a:p>
            <a:pPr>
              <a:lnSpc>
                <a:spcPct val="120000"/>
              </a:lnSpc>
              <a:spcBef>
                <a:spcPts val="375"/>
              </a:spcBef>
            </a:pPr>
            <a:r>
              <a:rPr lang="en-US" sz="2199">
                <a:solidFill>
                  <a:srgbClr val="1F1F1F">
                    <a:alpha val="100000"/>
                  </a:srgbClr>
                </a:solidFill>
                <a:latin typeface="Noto Sans SC"/>
                <a:ea typeface="Noto Sans SC"/>
                <a:cs typeface="Noto Sans SC"/>
              </a:rPr>
              <a:t>城市管理页面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672194" y="3932378"/>
            <a:ext cx="1524000" cy="752475"/>
          </a:xfrm>
          <a:prstGeom prst="rect">
            <a:avLst/>
          </a:prstGeom>
          <a:ln/>
        </p:spPr>
        <p:txBody>
          <a:bodyPr vert="horz" wrap="square" lIns="0" tIns="0" rIns="0" bIns="0" rtlCol="0" anchor="t" anchorCtr="0">
            <a:spAutoFit/>
          </a:bodyPr>
          <a:lstStyle/>
          <a:p>
            <a:pPr>
              <a:lnSpc>
                <a:spcPct val="100000"/>
              </a:lnSpc>
              <a:spcBef>
                <a:spcPts val="375"/>
              </a:spcBef>
            </a:pPr>
            <a:r>
              <a:rPr lang="en-US" sz="4500" b="1" dirty="0">
                <a:solidFill>
                  <a:schemeClr val="dk2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04.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672194" y="4789628"/>
            <a:ext cx="2181225" cy="838200"/>
          </a:xfrm>
          <a:prstGeom prst="rect">
            <a:avLst/>
          </a:prstGeom>
          <a:ln/>
        </p:spPr>
        <p:txBody>
          <a:bodyPr vert="horz" wrap="square" lIns="0" tIns="0" rIns="0" bIns="0" rtlCol="0" anchor="t" anchorCtr="0">
            <a:spAutoFit/>
          </a:bodyPr>
          <a:lstStyle/>
          <a:p>
            <a:pPr>
              <a:lnSpc>
                <a:spcPct val="120000"/>
              </a:lnSpc>
              <a:spcBef>
                <a:spcPts val="375"/>
              </a:spcBef>
            </a:pPr>
            <a:r>
              <a:rPr lang="en-US" sz="2199" dirty="0" err="1">
                <a:solidFill>
                  <a:srgbClr val="1F1F1F">
                    <a:alpha val="100000"/>
                  </a:srgbClr>
                </a:solidFill>
                <a:latin typeface="Noto Sans SC"/>
                <a:ea typeface="Noto Sans SC"/>
                <a:cs typeface="Noto Sans SC"/>
              </a:rPr>
              <a:t>首页展示</a:t>
            </a:r>
            <a:endParaRPr lang="en-US" sz="2199" dirty="0">
              <a:solidFill>
                <a:srgbClr val="1F1F1F">
                  <a:alpha val="100000"/>
                </a:srgbClr>
              </a:solidFill>
              <a:latin typeface="Noto Sans SC"/>
              <a:ea typeface="Noto Sans SC"/>
              <a:cs typeface="Noto Sans SC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602332" y="3932378"/>
            <a:ext cx="1524000" cy="692497"/>
          </a:xfrm>
          <a:prstGeom prst="rect">
            <a:avLst/>
          </a:prstGeom>
          <a:ln/>
        </p:spPr>
        <p:txBody>
          <a:bodyPr vert="horz" wrap="square" lIns="0" tIns="0" rIns="0" bIns="0" rtlCol="0" anchor="t" anchorCtr="0">
            <a:spAutoFit/>
          </a:bodyPr>
          <a:lstStyle/>
          <a:p>
            <a:pPr>
              <a:lnSpc>
                <a:spcPct val="100000"/>
              </a:lnSpc>
              <a:spcBef>
                <a:spcPts val="375"/>
              </a:spcBef>
            </a:pPr>
            <a:endParaRPr lang="en-US" sz="4500" b="1" dirty="0">
              <a:solidFill>
                <a:schemeClr val="dk2">
                  <a:alpha val="100000"/>
                </a:schemeClr>
              </a:solidFill>
              <a:latin typeface="Noto Sans SC"/>
              <a:ea typeface="Noto Sans SC"/>
              <a:cs typeface="Noto Sans SC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9593868" y="4789628"/>
            <a:ext cx="2181225" cy="371897"/>
          </a:xfrm>
          <a:prstGeom prst="rect">
            <a:avLst/>
          </a:prstGeom>
          <a:ln/>
        </p:spPr>
        <p:txBody>
          <a:bodyPr vert="horz" wrap="square" lIns="0" tIns="0" rIns="0" bIns="0" rtlCol="0" anchor="t" anchorCtr="0">
            <a:spAutoFit/>
          </a:bodyPr>
          <a:lstStyle/>
          <a:p>
            <a:pPr>
              <a:lnSpc>
                <a:spcPct val="120000"/>
              </a:lnSpc>
              <a:spcBef>
                <a:spcPts val="375"/>
              </a:spcBef>
            </a:pPr>
            <a:endParaRPr lang="en-US" sz="2199" dirty="0">
              <a:solidFill>
                <a:srgbClr val="1F1F1F">
                  <a:alpha val="100000"/>
                </a:srgbClr>
              </a:solidFill>
              <a:latin typeface="Noto Sans SC"/>
              <a:ea typeface="Noto Sans SC"/>
              <a:cs typeface="Noto Sans SC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800084" y="1855928"/>
            <a:ext cx="1524000" cy="752475"/>
          </a:xfrm>
          <a:prstGeom prst="rect">
            <a:avLst/>
          </a:prstGeom>
          <a:ln/>
        </p:spPr>
        <p:txBody>
          <a:bodyPr vert="horz" wrap="square" lIns="0" tIns="0" rIns="0" bIns="0" rtlCol="0" anchor="t" anchorCtr="0">
            <a:spAutoFit/>
          </a:bodyPr>
          <a:lstStyle/>
          <a:p>
            <a:pPr>
              <a:lnSpc>
                <a:spcPct val="100000"/>
              </a:lnSpc>
              <a:spcBef>
                <a:spcPts val="375"/>
              </a:spcBef>
            </a:pPr>
            <a:r>
              <a:rPr lang="en-US" sz="4500" b="1">
                <a:solidFill>
                  <a:schemeClr val="dk2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01.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672194" y="1857022"/>
            <a:ext cx="1352550" cy="752475"/>
          </a:xfrm>
          <a:prstGeom prst="rect">
            <a:avLst/>
          </a:prstGeom>
          <a:ln/>
        </p:spPr>
        <p:txBody>
          <a:bodyPr vert="horz" wrap="square" lIns="0" tIns="0" rIns="0" bIns="0" rtlCol="0" anchor="t" anchorCtr="0">
            <a:spAutoFit/>
          </a:bodyPr>
          <a:lstStyle/>
          <a:p>
            <a:pPr>
              <a:lnSpc>
                <a:spcPct val="100000"/>
              </a:lnSpc>
              <a:spcBef>
                <a:spcPts val="375"/>
              </a:spcBef>
            </a:pPr>
            <a:r>
              <a:rPr lang="en-US" sz="4500" b="1">
                <a:solidFill>
                  <a:schemeClr val="dk2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03.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672194" y="2714272"/>
            <a:ext cx="2181225" cy="838200"/>
          </a:xfrm>
          <a:prstGeom prst="rect">
            <a:avLst/>
          </a:prstGeom>
          <a:ln/>
        </p:spPr>
        <p:txBody>
          <a:bodyPr vert="horz" wrap="square" lIns="0" tIns="0" rIns="0" bIns="0" rtlCol="0" anchor="t" anchorCtr="0">
            <a:spAutoFit/>
          </a:bodyPr>
          <a:lstStyle/>
          <a:p>
            <a:pPr>
              <a:lnSpc>
                <a:spcPct val="120000"/>
              </a:lnSpc>
              <a:spcBef>
                <a:spcPts val="375"/>
              </a:spcBef>
            </a:pPr>
            <a:r>
              <a:rPr lang="en-US" sz="2199">
                <a:solidFill>
                  <a:srgbClr val="1F1F1F">
                    <a:alpha val="100000"/>
                  </a:srgbClr>
                </a:solidFill>
                <a:latin typeface="Noto Sans SC"/>
                <a:ea typeface="Noto Sans SC"/>
                <a:cs typeface="Noto Sans SC"/>
              </a:rPr>
              <a:t>城市详情页面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00084" y="2714272"/>
            <a:ext cx="2181225" cy="838200"/>
          </a:xfrm>
          <a:prstGeom prst="rect">
            <a:avLst/>
          </a:prstGeom>
          <a:ln/>
        </p:spPr>
        <p:txBody>
          <a:bodyPr vert="horz" wrap="square" lIns="0" tIns="0" rIns="0" bIns="0" rtlCol="0" anchor="t" anchorCtr="0">
            <a:spAutoFit/>
          </a:bodyPr>
          <a:lstStyle/>
          <a:p>
            <a:pPr>
              <a:lnSpc>
                <a:spcPct val="120000"/>
              </a:lnSpc>
              <a:spcBef>
                <a:spcPts val="375"/>
              </a:spcBef>
            </a:pPr>
            <a:r>
              <a:rPr lang="en-US" sz="2199">
                <a:solidFill>
                  <a:srgbClr val="1F1F1F">
                    <a:alpha val="100000"/>
                  </a:srgbClr>
                </a:solidFill>
                <a:latin typeface="Noto Sans SC"/>
                <a:ea typeface="Noto Sans SC"/>
                <a:cs typeface="Noto Sans SC"/>
              </a:rPr>
              <a:t>引言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492310" y="2451050"/>
            <a:ext cx="2051957" cy="1842306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b" anchorCtr="0">
            <a:normAutofit/>
          </a:bodyPr>
          <a:lstStyle/>
          <a:p>
            <a:pPr algn="l">
              <a:lnSpc>
                <a:spcPct val="120000"/>
              </a:lnSpc>
            </a:pPr>
            <a:r>
              <a:rPr lang="en-US" sz="4050" b="1">
                <a:solidFill>
                  <a:schemeClr val="dk1">
                    <a:alpha val="100000"/>
                  </a:schemeClr>
                </a:solidFill>
                <a:highlight>
                  <a:srgbClr val="000000">
                    <a:alpha val="0"/>
                  </a:srgbClr>
                </a:highlight>
                <a:latin typeface="Noto Sans SC"/>
                <a:ea typeface="Noto Sans SC"/>
                <a:cs typeface="Noto Sans SC"/>
              </a:rPr>
              <a:t>01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845017" y="4396883"/>
            <a:ext cx="8411497" cy="1798058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t" anchorCtr="0"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4500" b="1">
                <a:solidFill>
                  <a:schemeClr val="dk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引言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845017" y="2451050"/>
            <a:ext cx="1775465" cy="1842306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b" anchorCtr="0">
            <a:normAutofit/>
          </a:bodyPr>
          <a:lstStyle/>
          <a:p>
            <a:pPr algn="l">
              <a:lnSpc>
                <a:spcPct val="120000"/>
              </a:lnSpc>
            </a:pPr>
            <a:r>
              <a:rPr lang="en-US" sz="4050" b="1">
                <a:solidFill>
                  <a:schemeClr val="dk1">
                    <a:alpha val="100000"/>
                  </a:schemeClr>
                </a:solidFill>
                <a:highlight>
                  <a:srgbClr val="000000">
                    <a:alpha val="0"/>
                  </a:srgbClr>
                </a:highlight>
                <a:latin typeface="Noto Sans SC"/>
                <a:ea typeface="Noto Sans SC"/>
                <a:cs typeface="Noto Sans SC"/>
              </a:rPr>
              <a:t>PART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76023" y="265328"/>
            <a:ext cx="11239500" cy="914400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3000" b="1">
                <a:solidFill>
                  <a:schemeClr val="dk2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技术栈概述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/>
          </a:blip>
          <a:srcRect t="29464" b="29464"/>
          <a:stretch>
            <a:fillRect/>
          </a:stretch>
        </p:blipFill>
        <p:spPr>
          <a:xfrm>
            <a:off x="359506" y="4517934"/>
            <a:ext cx="3685376" cy="1648293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/>
          </a:blip>
          <a:srcRect t="27637" b="27637"/>
          <a:stretch>
            <a:fillRect/>
          </a:stretch>
        </p:blipFill>
        <p:spPr>
          <a:xfrm>
            <a:off x="4135792" y="4876800"/>
            <a:ext cx="3685376" cy="1648293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>
            <a:alphaModFix/>
          </a:blip>
          <a:srcRect t="27449" b="27449"/>
          <a:stretch>
            <a:fillRect/>
          </a:stretch>
        </p:blipFill>
        <p:spPr>
          <a:xfrm>
            <a:off x="8140629" y="4517934"/>
            <a:ext cx="3685376" cy="1648293"/>
          </a:xfrm>
          <a:prstGeom prst="rect">
            <a:avLst/>
          </a:prstGeom>
        </p:spPr>
      </p:pic>
      <p:sp>
        <p:nvSpPr>
          <p:cNvPr id="6" name="AutoShape 6"/>
          <p:cNvSpPr/>
          <p:nvPr/>
        </p:nvSpPr>
        <p:spPr>
          <a:xfrm>
            <a:off x="506217" y="2142337"/>
            <a:ext cx="3517339" cy="2234228"/>
          </a:xfrm>
          <a:prstGeom prst="roundRect">
            <a:avLst>
              <a:gd name="adj" fmla="val 7233"/>
            </a:avLst>
          </a:prstGeom>
          <a:solidFill>
            <a:schemeClr val="lt2">
              <a:alpha val="62000"/>
            </a:scheme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7" name="TextBox 7"/>
          <p:cNvSpPr txBox="1"/>
          <p:nvPr/>
        </p:nvSpPr>
        <p:spPr>
          <a:xfrm>
            <a:off x="768509" y="2355513"/>
            <a:ext cx="2992755" cy="1807876"/>
          </a:xfrm>
          <a:prstGeom prst="rect">
            <a:avLst/>
          </a:prstGeom>
          <a:ln/>
        </p:spPr>
        <p:txBody>
          <a:bodyPr vert="horz" wrap="square" lIns="66008" tIns="33052" rIns="66008" bIns="33052" rtlCol="0" anchor="t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altLang="zh-CN" sz="1600" b="1" dirty="0">
                <a:solidFill>
                  <a:schemeClr val="accent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Vue.js</a:t>
            </a:r>
          </a:p>
          <a:p>
            <a:pPr>
              <a:lnSpc>
                <a:spcPct val="140000"/>
              </a:lnSpc>
            </a:pPr>
            <a:r>
              <a:rPr lang="en-US" altLang="zh-CN" sz="1600" b="1" dirty="0" err="1">
                <a:solidFill>
                  <a:schemeClr val="accent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Vuex</a:t>
            </a:r>
            <a:endParaRPr lang="en-US" altLang="zh-CN" sz="1600" b="1" dirty="0">
              <a:solidFill>
                <a:schemeClr val="accent1">
                  <a:alpha val="100000"/>
                </a:schemeClr>
              </a:solidFill>
              <a:latin typeface="Noto Sans SC"/>
              <a:ea typeface="Noto Sans SC"/>
              <a:cs typeface="Noto Sans SC"/>
            </a:endParaRPr>
          </a:p>
          <a:p>
            <a:pPr>
              <a:lnSpc>
                <a:spcPct val="140000"/>
              </a:lnSpc>
            </a:pPr>
            <a:r>
              <a:rPr lang="en-US" altLang="zh-CN" sz="1500" dirty="0">
                <a:solidFill>
                  <a:schemeClr val="dk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Element Plus</a:t>
            </a:r>
            <a:endParaRPr lang="en-US" sz="1500" dirty="0">
              <a:solidFill>
                <a:schemeClr val="dk1">
                  <a:alpha val="100000"/>
                </a:schemeClr>
              </a:solidFill>
              <a:latin typeface="Noto Sans SC"/>
              <a:ea typeface="Noto Sans SC"/>
              <a:cs typeface="Noto Sans SC"/>
            </a:endParaRPr>
          </a:p>
        </p:txBody>
      </p:sp>
      <p:sp>
        <p:nvSpPr>
          <p:cNvPr id="8" name="AutoShape 8"/>
          <p:cNvSpPr/>
          <p:nvPr/>
        </p:nvSpPr>
        <p:spPr>
          <a:xfrm>
            <a:off x="4297692" y="2142337"/>
            <a:ext cx="3517339" cy="2234228"/>
          </a:xfrm>
          <a:prstGeom prst="roundRect">
            <a:avLst>
              <a:gd name="adj" fmla="val 7233"/>
            </a:avLst>
          </a:prstGeom>
          <a:solidFill>
            <a:schemeClr val="lt2">
              <a:alpha val="60000"/>
            </a:schemeClr>
          </a:solidFill>
          <a:ln/>
        </p:spPr>
        <p:txBody>
          <a:bodyPr/>
          <a:lstStyle/>
          <a:p>
            <a:r>
              <a:rPr lang="en-US" altLang="zh-CN" sz="1400" b="1" dirty="0"/>
              <a:t>Spring Boot</a:t>
            </a:r>
            <a:r>
              <a:rPr lang="en-US" altLang="zh-CN" sz="1400" dirty="0"/>
              <a:t>: </a:t>
            </a:r>
            <a:r>
              <a:rPr lang="zh-CN" altLang="en-US" sz="1400" dirty="0"/>
              <a:t>项目的基础框架，用于构建独立的、生产级别的</a:t>
            </a:r>
            <a:r>
              <a:rPr lang="en-US" altLang="zh-CN" sz="1400" dirty="0"/>
              <a:t>Spring</a:t>
            </a:r>
            <a:r>
              <a:rPr lang="zh-CN" altLang="en-US" sz="1400" dirty="0"/>
              <a:t>应用程序。</a:t>
            </a:r>
          </a:p>
          <a:p>
            <a:r>
              <a:rPr lang="en-US" altLang="zh-CN" sz="1400" b="1" dirty="0"/>
              <a:t>Druid </a:t>
            </a:r>
            <a:r>
              <a:rPr lang="zh-CN" altLang="en-US" sz="1400" b="1" dirty="0"/>
              <a:t>连接池</a:t>
            </a:r>
            <a:r>
              <a:rPr lang="en-US" altLang="zh-CN" sz="1400" dirty="0"/>
              <a:t>: </a:t>
            </a:r>
            <a:r>
              <a:rPr lang="zh-CN" altLang="en-US" sz="1400" dirty="0"/>
              <a:t>用于数据库连接池，优化数据库访问性能。</a:t>
            </a:r>
          </a:p>
          <a:p>
            <a:r>
              <a:rPr lang="en-US" altLang="zh-CN" sz="1400" b="1" dirty="0" err="1"/>
              <a:t>MyBatis</a:t>
            </a:r>
            <a:r>
              <a:rPr lang="en-US" altLang="zh-CN" sz="1400" dirty="0"/>
              <a:t>: </a:t>
            </a:r>
            <a:r>
              <a:rPr lang="zh-CN" altLang="en-US" sz="1400" dirty="0"/>
              <a:t>一个持久层框架，用于简化数据库操作。</a:t>
            </a:r>
          </a:p>
          <a:p>
            <a:r>
              <a:rPr lang="en-US" altLang="zh-CN" sz="1400" b="1" dirty="0" err="1"/>
              <a:t>MyBatis</a:t>
            </a:r>
            <a:r>
              <a:rPr lang="en-US" altLang="zh-CN" sz="1400" b="1" dirty="0"/>
              <a:t> Generator</a:t>
            </a:r>
            <a:r>
              <a:rPr lang="en-US" altLang="zh-CN" sz="1400" dirty="0"/>
              <a:t>: </a:t>
            </a:r>
            <a:r>
              <a:rPr lang="zh-CN" altLang="en-US" sz="1400" dirty="0"/>
              <a:t>用于生成</a:t>
            </a:r>
            <a:r>
              <a:rPr lang="en-US" altLang="zh-CN" sz="1400" dirty="0" err="1"/>
              <a:t>MyBatis</a:t>
            </a:r>
            <a:r>
              <a:rPr lang="zh-CN" altLang="en-US" sz="1400" dirty="0"/>
              <a:t>所需的代码，如</a:t>
            </a:r>
            <a:r>
              <a:rPr lang="en-US" altLang="zh-CN" sz="1400" dirty="0"/>
              <a:t>Mapper</a:t>
            </a:r>
            <a:r>
              <a:rPr lang="zh-CN" altLang="en-US" sz="1400" dirty="0"/>
              <a:t>接口和</a:t>
            </a:r>
            <a:r>
              <a:rPr lang="en-US" altLang="zh-CN" sz="1400" dirty="0"/>
              <a:t>XML</a:t>
            </a:r>
            <a:r>
              <a:rPr lang="zh-CN" altLang="en-US" sz="1400" dirty="0"/>
              <a:t>配置文件。</a:t>
            </a:r>
          </a:p>
          <a:p>
            <a:endParaRPr lang="en-US" altLang="zh-CN" sz="1400" dirty="0"/>
          </a:p>
          <a:p>
            <a:endParaRPr lang="en-US" altLang="zh-CN" sz="1400" dirty="0"/>
          </a:p>
        </p:txBody>
      </p:sp>
      <p:sp>
        <p:nvSpPr>
          <p:cNvPr id="9" name="AutoShape 9"/>
          <p:cNvSpPr/>
          <p:nvPr/>
        </p:nvSpPr>
        <p:spPr>
          <a:xfrm>
            <a:off x="8089166" y="2142337"/>
            <a:ext cx="3517339" cy="2234228"/>
          </a:xfrm>
          <a:prstGeom prst="roundRect">
            <a:avLst>
              <a:gd name="adj" fmla="val 7233"/>
            </a:avLst>
          </a:prstGeom>
          <a:solidFill>
            <a:schemeClr val="lt2">
              <a:alpha val="62000"/>
            </a:schemeClr>
          </a:solidFill>
          <a:ln/>
        </p:spPr>
        <p:txBody>
          <a:bodyPr/>
          <a:lstStyle/>
          <a:p>
            <a:r>
              <a:rPr lang="en-US" altLang="zh-CN" sz="1600" b="1" dirty="0"/>
              <a:t>MySQL </a:t>
            </a:r>
            <a:r>
              <a:rPr lang="zh-CN" altLang="en-US" sz="1600" b="1" dirty="0"/>
              <a:t>数据库</a:t>
            </a:r>
            <a:r>
              <a:rPr lang="en-US" altLang="zh-CN" sz="1600" dirty="0"/>
              <a:t>: </a:t>
            </a:r>
            <a:r>
              <a:rPr lang="zh-CN" altLang="en-US" sz="1600" dirty="0"/>
              <a:t>项目使用的数据库。</a:t>
            </a:r>
          </a:p>
          <a:p>
            <a:r>
              <a:rPr lang="zh-CN" altLang="en-US" sz="1600" b="1" dirty="0"/>
              <a:t>通用</a:t>
            </a:r>
            <a:r>
              <a:rPr lang="en-US" altLang="zh-CN" sz="1600" b="1" dirty="0"/>
              <a:t>Mapper</a:t>
            </a:r>
            <a:r>
              <a:rPr lang="en-US" altLang="zh-CN" sz="1600" dirty="0"/>
              <a:t>: </a:t>
            </a:r>
            <a:r>
              <a:rPr lang="zh-CN" altLang="en-US" sz="1600" dirty="0"/>
              <a:t>一个</a:t>
            </a:r>
            <a:r>
              <a:rPr lang="en-US" altLang="zh-CN" sz="1600" dirty="0" err="1"/>
              <a:t>MyBatis</a:t>
            </a:r>
            <a:r>
              <a:rPr lang="zh-CN" altLang="en-US" sz="1600" dirty="0"/>
              <a:t>的扩展插件，可以方便地生成</a:t>
            </a:r>
            <a:r>
              <a:rPr lang="en-US" altLang="zh-CN" sz="1600" dirty="0"/>
              <a:t>CRUD</a:t>
            </a:r>
            <a:r>
              <a:rPr lang="zh-CN" altLang="en-US" sz="1600" dirty="0"/>
              <a:t>代码。</a:t>
            </a:r>
          </a:p>
          <a:p>
            <a:r>
              <a:rPr lang="en-US" altLang="zh-CN" sz="1600" b="1" dirty="0" err="1"/>
              <a:t>PageHelper</a:t>
            </a:r>
            <a:r>
              <a:rPr lang="en-US" altLang="zh-CN" sz="1600" dirty="0"/>
              <a:t>: </a:t>
            </a:r>
            <a:r>
              <a:rPr lang="zh-CN" altLang="en-US" sz="1600" dirty="0"/>
              <a:t>一个</a:t>
            </a:r>
            <a:r>
              <a:rPr lang="en-US" altLang="zh-CN" sz="1600" dirty="0" err="1"/>
              <a:t>MyBatis</a:t>
            </a:r>
            <a:r>
              <a:rPr lang="zh-CN" altLang="en-US" sz="1600" dirty="0"/>
              <a:t>的分页插件，用于简化分页查询。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06217" y="1429809"/>
            <a:ext cx="3517339" cy="469049"/>
          </a:xfrm>
          <a:prstGeom prst="rect">
            <a:avLst/>
          </a:prstGeom>
          <a:ln/>
        </p:spPr>
        <p:txBody>
          <a:bodyPr vert="horz" wrap="square" lIns="91440" tIns="45720" rIns="91440" bIns="45720" rtlCol="0" anchor="t" anchorCtr="0">
            <a:noAutofit/>
          </a:bodyPr>
          <a:lstStyle/>
          <a:p>
            <a:pPr algn="ctr">
              <a:lnSpc>
                <a:spcPct val="100000"/>
              </a:lnSpc>
              <a:spcBef>
                <a:spcPts val="375"/>
              </a:spcBef>
            </a:pPr>
            <a:r>
              <a:rPr lang="zh-CN" altLang="en-US" sz="2400" b="1" dirty="0">
                <a:solidFill>
                  <a:schemeClr val="accent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前端</a:t>
            </a:r>
            <a:endParaRPr lang="en-US" sz="2400" b="1" dirty="0">
              <a:solidFill>
                <a:schemeClr val="accent1">
                  <a:alpha val="100000"/>
                </a:schemeClr>
              </a:solidFill>
              <a:latin typeface="Noto Sans SC"/>
              <a:ea typeface="Noto Sans SC"/>
              <a:cs typeface="Noto Sans SC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4297692" y="1429809"/>
            <a:ext cx="3517339" cy="469049"/>
          </a:xfrm>
          <a:prstGeom prst="rect">
            <a:avLst/>
          </a:prstGeom>
          <a:ln/>
        </p:spPr>
        <p:txBody>
          <a:bodyPr vert="horz" wrap="square" lIns="91440" tIns="45720" rIns="91440" bIns="45720" rtlCol="0" anchor="t" anchorCtr="0">
            <a:noAutofit/>
          </a:bodyPr>
          <a:lstStyle/>
          <a:p>
            <a:pPr algn="ctr">
              <a:lnSpc>
                <a:spcPct val="100000"/>
              </a:lnSpc>
              <a:spcBef>
                <a:spcPts val="375"/>
              </a:spcBef>
            </a:pPr>
            <a:endParaRPr lang="en-US" sz="2400" b="1" dirty="0">
              <a:solidFill>
                <a:schemeClr val="accent1">
                  <a:alpha val="100000"/>
                </a:schemeClr>
              </a:solidFill>
              <a:latin typeface="Noto Sans SC"/>
              <a:ea typeface="Noto Sans SC"/>
              <a:cs typeface="Noto Sans SC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8089167" y="1321097"/>
            <a:ext cx="3517339" cy="469049"/>
          </a:xfrm>
          <a:prstGeom prst="rect">
            <a:avLst/>
          </a:prstGeom>
          <a:ln/>
        </p:spPr>
        <p:txBody>
          <a:bodyPr vert="horz" wrap="square" lIns="91440" tIns="45720" rIns="91440" bIns="45720" rtlCol="0" anchor="t" anchorCtr="0">
            <a:noAutofit/>
          </a:bodyPr>
          <a:lstStyle/>
          <a:p>
            <a:pPr algn="ctr">
              <a:lnSpc>
                <a:spcPct val="100000"/>
              </a:lnSpc>
              <a:spcBef>
                <a:spcPts val="375"/>
              </a:spcBef>
            </a:pPr>
            <a:endParaRPr lang="en-US" sz="2400" b="1" dirty="0">
              <a:solidFill>
                <a:schemeClr val="accent1">
                  <a:alpha val="100000"/>
                </a:schemeClr>
              </a:solidFill>
              <a:latin typeface="Noto Sans SC"/>
              <a:ea typeface="Noto Sans SC"/>
              <a:cs typeface="Noto Sans SC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4559984" y="2355513"/>
            <a:ext cx="2992755" cy="1807876"/>
          </a:xfrm>
          <a:prstGeom prst="rect">
            <a:avLst/>
          </a:prstGeom>
          <a:ln/>
        </p:spPr>
        <p:txBody>
          <a:bodyPr vert="horz" wrap="square" lIns="66008" tIns="33052" rIns="66008" bIns="33052" rtlCol="0" anchor="t" anchorCtr="0">
            <a:noAutofit/>
          </a:bodyPr>
          <a:lstStyle/>
          <a:p>
            <a:pPr algn="l">
              <a:lnSpc>
                <a:spcPct val="140000"/>
              </a:lnSpc>
            </a:pPr>
            <a:endParaRPr lang="en-US" sz="1500" dirty="0">
              <a:solidFill>
                <a:schemeClr val="dk1">
                  <a:alpha val="100000"/>
                </a:schemeClr>
              </a:solidFill>
              <a:latin typeface="Noto Sans SC"/>
              <a:ea typeface="Noto Sans SC"/>
              <a:cs typeface="Noto Sans SC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8330135" y="2355513"/>
            <a:ext cx="2992755" cy="1807876"/>
          </a:xfrm>
          <a:prstGeom prst="rect">
            <a:avLst/>
          </a:prstGeom>
          <a:ln/>
        </p:spPr>
        <p:txBody>
          <a:bodyPr vert="horz" wrap="square" lIns="66008" tIns="33052" rIns="66008" bIns="33052" rtlCol="0" anchor="t" anchorCtr="0">
            <a:noAutofit/>
          </a:bodyPr>
          <a:lstStyle/>
          <a:p>
            <a:pPr algn="l">
              <a:lnSpc>
                <a:spcPct val="140000"/>
              </a:lnSpc>
            </a:pPr>
            <a:endParaRPr lang="en-US" sz="1500" dirty="0">
              <a:solidFill>
                <a:schemeClr val="dk1">
                  <a:alpha val="100000"/>
                </a:schemeClr>
              </a:solidFill>
              <a:latin typeface="Noto Sans SC"/>
              <a:ea typeface="Noto Sans SC"/>
              <a:cs typeface="Noto Sans SC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EBF27C1C-A384-1655-B073-2218041E46F5}"/>
              </a:ext>
            </a:extLst>
          </p:cNvPr>
          <p:cNvSpPr txBox="1"/>
          <p:nvPr/>
        </p:nvSpPr>
        <p:spPr>
          <a:xfrm>
            <a:off x="4766520" y="1288440"/>
            <a:ext cx="60970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75"/>
              </a:spcBef>
            </a:pPr>
            <a:r>
              <a:rPr lang="zh-CN" altLang="en-US" sz="2400" b="1" dirty="0">
                <a:solidFill>
                  <a:schemeClr val="accent1">
                    <a:alpha val="100000"/>
                  </a:schemeClr>
                </a:solidFill>
                <a:latin typeface="Noto Sans SC"/>
                <a:ea typeface="Noto Sans SC"/>
              </a:rPr>
              <a:t>后端</a:t>
            </a:r>
            <a:endParaRPr lang="en-US" altLang="zh-CN" sz="2400" b="1" dirty="0">
              <a:solidFill>
                <a:schemeClr val="accent1">
                  <a:alpha val="100000"/>
                </a:schemeClr>
              </a:solidFill>
              <a:latin typeface="Noto Sans SC"/>
              <a:ea typeface="Noto Sans SC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76023" y="265328"/>
            <a:ext cx="11239500" cy="914400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3000" b="1">
                <a:solidFill>
                  <a:schemeClr val="dk2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城市管理系统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839115" y="1512589"/>
            <a:ext cx="197186" cy="5357334"/>
            <a:chOff x="839115" y="1512589"/>
            <a:chExt cx="197186" cy="5357334"/>
          </a:xfrm>
        </p:grpSpPr>
        <p:sp>
          <p:nvSpPr>
            <p:cNvPr id="4" name="AutoShape 4"/>
            <p:cNvSpPr/>
            <p:nvPr/>
          </p:nvSpPr>
          <p:spPr>
            <a:xfrm>
              <a:off x="839115" y="1512589"/>
              <a:ext cx="197186" cy="197186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  <a:ln/>
          </p:spPr>
        </p:sp>
        <p:sp>
          <p:nvSpPr>
            <p:cNvPr id="5" name="AutoShape 5"/>
            <p:cNvSpPr/>
            <p:nvPr/>
          </p:nvSpPr>
          <p:spPr>
            <a:xfrm>
              <a:off x="839115" y="3230148"/>
              <a:ext cx="197186" cy="197186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  <a:ln/>
          </p:spPr>
        </p:sp>
        <p:sp>
          <p:nvSpPr>
            <p:cNvPr id="6" name="AutoShape 6"/>
            <p:cNvSpPr/>
            <p:nvPr/>
          </p:nvSpPr>
          <p:spPr>
            <a:xfrm>
              <a:off x="839115" y="4975845"/>
              <a:ext cx="197186" cy="197186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  <a:ln/>
          </p:spPr>
        </p:sp>
        <p:cxnSp>
          <p:nvCxnSpPr>
            <p:cNvPr id="7" name="Connector 7"/>
            <p:cNvCxnSpPr/>
            <p:nvPr/>
          </p:nvCxnSpPr>
          <p:spPr>
            <a:xfrm>
              <a:off x="937708" y="1624780"/>
              <a:ext cx="0" cy="5245143"/>
            </a:xfrm>
            <a:prstGeom prst="line">
              <a:avLst/>
            </a:prstGeom>
            <a:ln w="19050">
              <a:solidFill>
                <a:schemeClr val="accent1"/>
              </a:solidFill>
              <a:prstDash val="dash"/>
              <a:headEnd type="none"/>
              <a:tailEnd type="none"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3">
            <a:alphaModFix/>
          </a:blip>
          <a:srcRect t="9038" b="9038"/>
          <a:stretch>
            <a:fillRect/>
          </a:stretch>
        </p:blipFill>
        <p:spPr>
          <a:xfrm>
            <a:off x="7956089" y="1232979"/>
            <a:ext cx="3367088" cy="2422862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>
            <a:alphaModFix/>
          </a:blip>
          <a:srcRect/>
          <a:stretch>
            <a:fillRect/>
          </a:stretch>
        </p:blipFill>
        <p:spPr>
          <a:xfrm>
            <a:off x="7956089" y="3856585"/>
            <a:ext cx="3367088" cy="2422862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297192" y="1308287"/>
            <a:ext cx="4348638" cy="605790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t" anchorCtr="0">
            <a:noAutofit/>
          </a:bodyPr>
          <a:lstStyle/>
          <a:p>
            <a:pPr>
              <a:lnSpc>
                <a:spcPct val="120000"/>
              </a:lnSpc>
              <a:spcBef>
                <a:spcPts val="450"/>
              </a:spcBef>
            </a:pPr>
            <a:r>
              <a:rPr lang="en-US" sz="2000" b="1">
                <a:solidFill>
                  <a:schemeClr val="accent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城市管理页面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97192" y="4762018"/>
            <a:ext cx="4414526" cy="624840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t" anchorCtr="0">
            <a:noAutofit/>
          </a:bodyPr>
          <a:lstStyle/>
          <a:p>
            <a:pPr>
              <a:lnSpc>
                <a:spcPct val="120000"/>
              </a:lnSpc>
              <a:spcBef>
                <a:spcPts val="450"/>
              </a:spcBef>
            </a:pPr>
            <a:r>
              <a:rPr lang="en-US" sz="2000" b="1">
                <a:solidFill>
                  <a:schemeClr val="accent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首页展示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97192" y="3025846"/>
            <a:ext cx="4348638" cy="605790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t" anchorCtr="0">
            <a:noAutofit/>
          </a:bodyPr>
          <a:lstStyle/>
          <a:p>
            <a:pPr>
              <a:lnSpc>
                <a:spcPct val="120000"/>
              </a:lnSpc>
              <a:spcBef>
                <a:spcPts val="450"/>
              </a:spcBef>
            </a:pPr>
            <a:r>
              <a:rPr lang="en-US" sz="2000" b="1">
                <a:solidFill>
                  <a:schemeClr val="accent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城市详情页面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97192" y="1815305"/>
            <a:ext cx="6136741" cy="1203960"/>
          </a:xfrm>
          <a:prstGeom prst="rect">
            <a:avLst/>
          </a:prstGeom>
          <a:ln/>
        </p:spPr>
        <p:txBody>
          <a:bodyPr vert="horz" wrap="square" lIns="123825" tIns="0" rIns="57150" bIns="0" rtlCol="0" anchor="t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500" dirty="0">
                <a:solidFill>
                  <a:schemeClr val="dk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通过el-card、el-table等组件直观展示城市列表，支持添加、编辑、删除操作，并集成图片上传功能，为管理员提供灵活便捷的城市信息管理界面。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97192" y="3554425"/>
            <a:ext cx="6124470" cy="1152525"/>
          </a:xfrm>
          <a:prstGeom prst="rect">
            <a:avLst/>
          </a:prstGeom>
          <a:ln/>
        </p:spPr>
        <p:txBody>
          <a:bodyPr vert="horz" wrap="square" lIns="123825" tIns="0" rIns="57150" bIns="0" rtlCol="0" anchor="t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页面详尽展示选定城市的各项信息，包括天气情况，通过el-card和el-dialog等组件精心布局，为用户提供沉浸式体验，让信息查看更加直观便捷。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97192" y="5293419"/>
            <a:ext cx="6112200" cy="1152525"/>
          </a:xfrm>
          <a:prstGeom prst="rect">
            <a:avLst/>
          </a:prstGeom>
          <a:ln/>
        </p:spPr>
        <p:txBody>
          <a:bodyPr vert="horz" wrap="square" lIns="123825" tIns="0" rIns="57150" bIns="0" rtlCol="0" anchor="t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首页精心展示了热门旅游地推荐及导航栏，通过el-menu和el-carousel等组件构建，引导用户探索更多旅游目的地，提升用户体验与参与度。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492310" y="2451050"/>
            <a:ext cx="2051957" cy="1842306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b" anchorCtr="0">
            <a:normAutofit/>
          </a:bodyPr>
          <a:lstStyle/>
          <a:p>
            <a:pPr algn="l">
              <a:lnSpc>
                <a:spcPct val="120000"/>
              </a:lnSpc>
            </a:pPr>
            <a:r>
              <a:rPr lang="en-US" sz="4050" b="1">
                <a:solidFill>
                  <a:schemeClr val="dk1">
                    <a:alpha val="100000"/>
                  </a:schemeClr>
                </a:solidFill>
                <a:highlight>
                  <a:srgbClr val="000000">
                    <a:alpha val="0"/>
                  </a:srgbClr>
                </a:highlight>
                <a:latin typeface="Noto Sans SC"/>
                <a:ea typeface="Noto Sans SC"/>
                <a:cs typeface="Noto Sans SC"/>
              </a:rPr>
              <a:t>02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845017" y="4396883"/>
            <a:ext cx="8411497" cy="1798058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t" anchorCtr="0"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4500" b="1">
                <a:solidFill>
                  <a:schemeClr val="dk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城市管理页面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845017" y="2451050"/>
            <a:ext cx="1775465" cy="1842306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b" anchorCtr="0">
            <a:normAutofit/>
          </a:bodyPr>
          <a:lstStyle/>
          <a:p>
            <a:pPr algn="l">
              <a:lnSpc>
                <a:spcPct val="120000"/>
              </a:lnSpc>
            </a:pPr>
            <a:r>
              <a:rPr lang="en-US" sz="4050" b="1">
                <a:solidFill>
                  <a:schemeClr val="dk1">
                    <a:alpha val="100000"/>
                  </a:schemeClr>
                </a:solidFill>
                <a:highlight>
                  <a:srgbClr val="000000">
                    <a:alpha val="0"/>
                  </a:srgbClr>
                </a:highlight>
                <a:latin typeface="Noto Sans SC"/>
                <a:ea typeface="Noto Sans SC"/>
                <a:cs typeface="Noto Sans SC"/>
              </a:rPr>
              <a:t>PART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76023" y="265328"/>
            <a:ext cx="11239500" cy="914400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3000" b="1">
                <a:solidFill>
                  <a:schemeClr val="dk2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城市管理功能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300882" y="1463721"/>
            <a:ext cx="6886575" cy="765904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b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4400" b="1" dirty="0" err="1">
                <a:solidFill>
                  <a:schemeClr val="accent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核心功能</a:t>
            </a:r>
            <a:endParaRPr lang="en-US" sz="4400" b="1" dirty="0">
              <a:solidFill>
                <a:schemeClr val="accent1">
                  <a:alpha val="100000"/>
                </a:schemeClr>
              </a:solidFill>
              <a:latin typeface="Noto Sans SC"/>
              <a:ea typeface="Noto Sans SC"/>
              <a:cs typeface="Noto Sans SC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300882" y="1998589"/>
            <a:ext cx="7004918" cy="2268611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t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2800" dirty="0" err="1">
                <a:solidFill>
                  <a:schemeClr val="dk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展示城市列表，支持添加、编辑、删除操作，并集成图片上传功能，为管理者提供灵活便捷的城市信息管理方案</a:t>
            </a:r>
            <a:r>
              <a:rPr lang="en-US" sz="2800" dirty="0">
                <a:solidFill>
                  <a:schemeClr val="dk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。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00882" y="3182098"/>
            <a:ext cx="6886575" cy="769800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b" anchorCtr="0">
            <a:noAutofit/>
          </a:bodyPr>
          <a:lstStyle/>
          <a:p>
            <a:pPr>
              <a:lnSpc>
                <a:spcPct val="140000"/>
              </a:lnSpc>
            </a:pPr>
            <a:endParaRPr lang="en-US" sz="2400" b="1" dirty="0">
              <a:solidFill>
                <a:schemeClr val="accent1">
                  <a:alpha val="100000"/>
                </a:schemeClr>
              </a:solidFill>
              <a:latin typeface="Noto Sans SC"/>
              <a:ea typeface="Noto Sans SC"/>
              <a:cs typeface="Noto Sans SC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300882" y="4920230"/>
            <a:ext cx="6886575" cy="734184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b" anchorCtr="0">
            <a:noAutofit/>
          </a:bodyPr>
          <a:lstStyle/>
          <a:p>
            <a:pPr>
              <a:lnSpc>
                <a:spcPct val="140000"/>
              </a:lnSpc>
            </a:pPr>
            <a:endParaRPr lang="en-US" sz="2400" b="1" dirty="0">
              <a:solidFill>
                <a:schemeClr val="accent1">
                  <a:alpha val="100000"/>
                </a:schemeClr>
              </a:solidFill>
              <a:latin typeface="Noto Sans SC"/>
              <a:ea typeface="Noto Sans SC"/>
              <a:cs typeface="Noto Sans SC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300882" y="3741456"/>
            <a:ext cx="6891292" cy="1074439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t" anchorCtr="0">
            <a:noAutofit/>
          </a:bodyPr>
          <a:lstStyle/>
          <a:p>
            <a:pPr>
              <a:lnSpc>
                <a:spcPct val="140000"/>
              </a:lnSpc>
            </a:pPr>
            <a:endParaRPr lang="en-US" sz="1350" dirty="0">
              <a:solidFill>
                <a:schemeClr val="dk1">
                  <a:alpha val="100000"/>
                </a:schemeClr>
              </a:solidFill>
              <a:latin typeface="Noto Sans SC"/>
              <a:ea typeface="Noto Sans SC"/>
              <a:cs typeface="Noto Sans SC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300882" y="5424019"/>
            <a:ext cx="6891292" cy="1092920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t" anchorCtr="0">
            <a:noAutofit/>
          </a:bodyPr>
          <a:lstStyle/>
          <a:p>
            <a:pPr>
              <a:lnSpc>
                <a:spcPct val="140000"/>
              </a:lnSpc>
            </a:pPr>
            <a:endParaRPr lang="en-US" sz="1350" dirty="0">
              <a:solidFill>
                <a:schemeClr val="dk1">
                  <a:alpha val="100000"/>
                </a:schemeClr>
              </a:solidFill>
              <a:latin typeface="Noto Sans SC"/>
              <a:ea typeface="Noto Sans SC"/>
              <a:cs typeface="Noto Sans SC"/>
            </a:endParaRP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3">
            <a:alphaModFix/>
          </a:blip>
          <a:srcRect/>
          <a:stretch>
            <a:fillRect/>
          </a:stretch>
        </p:blipFill>
        <p:spPr>
          <a:xfrm>
            <a:off x="8604472" y="1741145"/>
            <a:ext cx="4421505" cy="4421505"/>
          </a:xfrm>
          <a:prstGeom prst="ellipse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688937" y="1706370"/>
            <a:ext cx="335280" cy="553998"/>
          </a:xfrm>
          <a:prstGeom prst="rect">
            <a:avLst/>
          </a:prstGeom>
          <a:ln/>
        </p:spPr>
        <p:txBody>
          <a:bodyPr vert="horz" wrap="square" lIns="91440" tIns="45720" rIns="91440" bIns="45720" rtlCol="0" anchor="ctr" anchorCtr="0">
            <a:spAutoFit/>
          </a:bodyPr>
          <a:lstStyle/>
          <a:p>
            <a:pPr algn="ctr">
              <a:lnSpc>
                <a:spcPct val="100000"/>
              </a:lnSpc>
              <a:spcBef>
                <a:spcPts val="375"/>
              </a:spcBef>
            </a:pPr>
            <a:endParaRPr lang="en-US" sz="3000" dirty="0">
              <a:solidFill>
                <a:schemeClr val="accent1">
                  <a:alpha val="100000"/>
                </a:schemeClr>
              </a:solidFill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588925" y="3426695"/>
            <a:ext cx="535305" cy="553998"/>
          </a:xfrm>
          <a:prstGeom prst="rect">
            <a:avLst/>
          </a:prstGeom>
          <a:ln/>
        </p:spPr>
        <p:txBody>
          <a:bodyPr vert="horz" wrap="square" lIns="91440" tIns="45720" rIns="91440" bIns="45720" rtlCol="0" anchor="ctr" anchorCtr="0">
            <a:spAutoFit/>
          </a:bodyPr>
          <a:lstStyle/>
          <a:p>
            <a:pPr algn="ctr">
              <a:lnSpc>
                <a:spcPct val="100000"/>
              </a:lnSpc>
              <a:spcBef>
                <a:spcPts val="375"/>
              </a:spcBef>
            </a:pPr>
            <a:endParaRPr lang="en-US" sz="3000" dirty="0">
              <a:solidFill>
                <a:schemeClr val="accent1">
                  <a:alpha val="100000"/>
                </a:schemeClr>
              </a:solidFill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588925" y="5147020"/>
            <a:ext cx="535305" cy="553998"/>
          </a:xfrm>
          <a:prstGeom prst="rect">
            <a:avLst/>
          </a:prstGeom>
          <a:ln/>
        </p:spPr>
        <p:txBody>
          <a:bodyPr vert="horz" wrap="square" lIns="91440" tIns="45720" rIns="91440" bIns="45720" rtlCol="0" anchor="ctr" anchorCtr="0">
            <a:spAutoFit/>
          </a:bodyPr>
          <a:lstStyle/>
          <a:p>
            <a:pPr algn="ctr">
              <a:lnSpc>
                <a:spcPct val="100000"/>
              </a:lnSpc>
              <a:spcBef>
                <a:spcPts val="375"/>
              </a:spcBef>
            </a:pPr>
            <a:endParaRPr lang="en-US" sz="3000" dirty="0">
              <a:solidFill>
                <a:schemeClr val="accent1">
                  <a:alpha val="100000"/>
                </a:schemeClr>
              </a:solidFill>
              <a:latin typeface="Microsoft Yahei"/>
              <a:ea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76023" y="265328"/>
            <a:ext cx="11239500" cy="914400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3000" b="1">
                <a:solidFill>
                  <a:schemeClr val="dk2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操作示例分享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/>
          </a:blip>
          <a:srcRect t="3661" b="3661"/>
          <a:stretch>
            <a:fillRect/>
          </a:stretch>
        </p:blipFill>
        <p:spPr>
          <a:xfrm>
            <a:off x="406066" y="4517708"/>
            <a:ext cx="2666492" cy="1648293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/>
          </a:blip>
          <a:srcRect/>
          <a:stretch>
            <a:fillRect/>
          </a:stretch>
        </p:blipFill>
        <p:spPr>
          <a:xfrm>
            <a:off x="3309310" y="4517707"/>
            <a:ext cx="2666492" cy="1648293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>
            <a:alphaModFix/>
          </a:blip>
          <a:srcRect/>
          <a:stretch>
            <a:fillRect/>
          </a:stretch>
        </p:blipFill>
        <p:spPr>
          <a:xfrm>
            <a:off x="6209709" y="4517707"/>
            <a:ext cx="2666492" cy="1648293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>
            <a:alphaModFix/>
          </a:blip>
          <a:srcRect t="22609" b="22609"/>
          <a:stretch>
            <a:fillRect/>
          </a:stretch>
        </p:blipFill>
        <p:spPr>
          <a:xfrm>
            <a:off x="9104272" y="4517707"/>
            <a:ext cx="2666492" cy="1648293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378556" y="1429703"/>
            <a:ext cx="2759613" cy="501015"/>
          </a:xfrm>
          <a:prstGeom prst="rect">
            <a:avLst/>
          </a:prstGeom>
          <a:ln/>
        </p:spPr>
        <p:txBody>
          <a:bodyPr vert="horz" wrap="square" lIns="91440" tIns="45720" rIns="91440" bIns="45720" rtlCol="0" anchor="t" anchorCtr="0">
            <a:noAutofit/>
          </a:bodyPr>
          <a:lstStyle/>
          <a:p>
            <a:pPr algn="ctr">
              <a:lnSpc>
                <a:spcPct val="100000"/>
              </a:lnSpc>
              <a:spcBef>
                <a:spcPts val="375"/>
              </a:spcBef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添加城市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281799" y="1429703"/>
            <a:ext cx="2759613" cy="501015"/>
          </a:xfrm>
          <a:prstGeom prst="rect">
            <a:avLst/>
          </a:prstGeom>
          <a:ln/>
        </p:spPr>
        <p:txBody>
          <a:bodyPr vert="horz" wrap="square" lIns="91440" tIns="45720" rIns="91440" bIns="45720" rtlCol="0" anchor="t" anchorCtr="0">
            <a:noAutofit/>
          </a:bodyPr>
          <a:lstStyle/>
          <a:p>
            <a:pPr algn="ctr">
              <a:lnSpc>
                <a:spcPct val="100000"/>
              </a:lnSpc>
              <a:spcBef>
                <a:spcPts val="375"/>
              </a:spcBef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编辑城市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182199" y="1429703"/>
            <a:ext cx="2759613" cy="501015"/>
          </a:xfrm>
          <a:prstGeom prst="rect">
            <a:avLst/>
          </a:prstGeom>
          <a:ln/>
        </p:spPr>
        <p:txBody>
          <a:bodyPr vert="horz" wrap="square" lIns="91440" tIns="45720" rIns="91440" bIns="45720" rtlCol="0" anchor="t" anchorCtr="0">
            <a:noAutofit/>
          </a:bodyPr>
          <a:lstStyle/>
          <a:p>
            <a:pPr algn="ctr">
              <a:lnSpc>
                <a:spcPct val="100000"/>
              </a:lnSpc>
              <a:spcBef>
                <a:spcPts val="375"/>
              </a:spcBef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删除城市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085443" y="1429703"/>
            <a:ext cx="2759613" cy="501015"/>
          </a:xfrm>
          <a:prstGeom prst="rect">
            <a:avLst/>
          </a:prstGeom>
          <a:ln/>
        </p:spPr>
        <p:txBody>
          <a:bodyPr vert="horz" wrap="square" lIns="91440" tIns="45720" rIns="91440" bIns="45720" rtlCol="0" anchor="t" anchorCtr="0">
            <a:noAutofit/>
          </a:bodyPr>
          <a:lstStyle/>
          <a:p>
            <a:pPr algn="ctr">
              <a:lnSpc>
                <a:spcPct val="100000"/>
              </a:lnSpc>
              <a:spcBef>
                <a:spcPts val="375"/>
              </a:spcBef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上传图片</a:t>
            </a:r>
          </a:p>
        </p:txBody>
      </p:sp>
      <p:sp>
        <p:nvSpPr>
          <p:cNvPr id="11" name="AutoShape 11"/>
          <p:cNvSpPr/>
          <p:nvPr/>
        </p:nvSpPr>
        <p:spPr>
          <a:xfrm>
            <a:off x="359506" y="2142172"/>
            <a:ext cx="2759613" cy="2160303"/>
          </a:xfrm>
          <a:prstGeom prst="roundRect">
            <a:avLst>
              <a:gd name="adj" fmla="val 7233"/>
            </a:avLst>
          </a:prstGeom>
          <a:solidFill>
            <a:schemeClr val="lt2">
              <a:alpha val="60000"/>
            </a:schemeClr>
          </a:solidFill>
          <a:ln/>
        </p:spPr>
      </p:sp>
      <p:sp>
        <p:nvSpPr>
          <p:cNvPr id="12" name="TextBox 12"/>
          <p:cNvSpPr txBox="1"/>
          <p:nvPr/>
        </p:nvSpPr>
        <p:spPr>
          <a:xfrm>
            <a:off x="517924" y="2315528"/>
            <a:ext cx="2442776" cy="1758731"/>
          </a:xfrm>
          <a:prstGeom prst="rect">
            <a:avLst/>
          </a:prstGeom>
          <a:ln/>
        </p:spPr>
        <p:txBody>
          <a:bodyPr vert="horz" wrap="square" lIns="66008" tIns="33052" rIns="66008" bIns="33052" rtlCol="0" anchor="t" anchorCtr="0">
            <a:noAutofit/>
          </a:bodyPr>
          <a:lstStyle/>
          <a:p>
            <a:pPr algn="l"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点击“添加城市”按钮，弹出对话框，填写城市相关信息如名称等，确认后提交，系统自动保存并更新城市列表。</a:t>
            </a:r>
          </a:p>
        </p:txBody>
      </p:sp>
      <p:sp>
        <p:nvSpPr>
          <p:cNvPr id="13" name="AutoShape 13"/>
          <p:cNvSpPr/>
          <p:nvPr/>
        </p:nvSpPr>
        <p:spPr>
          <a:xfrm>
            <a:off x="3262749" y="2142172"/>
            <a:ext cx="2759613" cy="2160303"/>
          </a:xfrm>
          <a:prstGeom prst="roundRect">
            <a:avLst>
              <a:gd name="adj" fmla="val 7233"/>
            </a:avLst>
          </a:prstGeom>
          <a:solidFill>
            <a:schemeClr val="lt2">
              <a:alpha val="61000"/>
            </a:schemeClr>
          </a:solidFill>
          <a:ln/>
        </p:spPr>
      </p:sp>
      <p:sp>
        <p:nvSpPr>
          <p:cNvPr id="14" name="AutoShape 14"/>
          <p:cNvSpPr/>
          <p:nvPr/>
        </p:nvSpPr>
        <p:spPr>
          <a:xfrm>
            <a:off x="6163149" y="2142172"/>
            <a:ext cx="2759613" cy="2151063"/>
          </a:xfrm>
          <a:prstGeom prst="roundRect">
            <a:avLst>
              <a:gd name="adj" fmla="val 7233"/>
            </a:avLst>
          </a:prstGeom>
          <a:solidFill>
            <a:schemeClr val="lt2">
              <a:alpha val="60000"/>
            </a:schemeClr>
          </a:solidFill>
          <a:ln/>
        </p:spPr>
      </p:sp>
      <p:sp>
        <p:nvSpPr>
          <p:cNvPr id="15" name="AutoShape 15"/>
          <p:cNvSpPr/>
          <p:nvPr/>
        </p:nvSpPr>
        <p:spPr>
          <a:xfrm>
            <a:off x="9066393" y="2142172"/>
            <a:ext cx="2759613" cy="2151063"/>
          </a:xfrm>
          <a:prstGeom prst="roundRect">
            <a:avLst>
              <a:gd name="adj" fmla="val 7233"/>
            </a:avLst>
          </a:prstGeom>
          <a:solidFill>
            <a:schemeClr val="lt2">
              <a:alpha val="61000"/>
            </a:schemeClr>
          </a:solidFill>
          <a:ln/>
        </p:spPr>
      </p:sp>
      <p:sp>
        <p:nvSpPr>
          <p:cNvPr id="16" name="TextBox 16"/>
          <p:cNvSpPr txBox="1"/>
          <p:nvPr/>
        </p:nvSpPr>
        <p:spPr>
          <a:xfrm>
            <a:off x="3421168" y="2315528"/>
            <a:ext cx="2442776" cy="1758731"/>
          </a:xfrm>
          <a:prstGeom prst="rect">
            <a:avLst/>
          </a:prstGeom>
          <a:ln/>
        </p:spPr>
        <p:txBody>
          <a:bodyPr vert="horz" wrap="square" lIns="66008" tIns="33052" rIns="66008" bIns="33052" rtlCol="0" anchor="t" anchorCtr="0">
            <a:noAutofit/>
          </a:bodyPr>
          <a:lstStyle/>
          <a:p>
            <a:pPr algn="l"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在城市列表中找到目标城市，点击“编辑”按钮，修改相关信息后保存。支持部分字段修改和整体信息更新。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321567" y="2315528"/>
            <a:ext cx="2442776" cy="1758731"/>
          </a:xfrm>
          <a:prstGeom prst="rect">
            <a:avLst/>
          </a:prstGeom>
          <a:ln/>
        </p:spPr>
        <p:txBody>
          <a:bodyPr vert="horz" wrap="square" lIns="66008" tIns="33052" rIns="66008" bIns="33052" rtlCol="0" anchor="t" anchorCtr="0">
            <a:noAutofit/>
          </a:bodyPr>
          <a:lstStyle/>
          <a:p>
            <a:pPr algn="l"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在城市列表中选择要删除的城市，点击“删除”按钮，系统确认后执行删除操作，城市列表相应更新以反映变化。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224811" y="2315528"/>
            <a:ext cx="2442776" cy="1758731"/>
          </a:xfrm>
          <a:prstGeom prst="rect">
            <a:avLst/>
          </a:prstGeom>
          <a:ln/>
        </p:spPr>
        <p:txBody>
          <a:bodyPr vert="horz" wrap="square" lIns="66008" tIns="33052" rIns="66008" bIns="33052" rtlCol="0" anchor="t" anchorCtr="0">
            <a:noAutofit/>
          </a:bodyPr>
          <a:lstStyle/>
          <a:p>
            <a:pPr algn="l"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为城市添加或更新图片，点击“上传图片”按钮，选择文件并上传。支持预览和替换功能，确保图片展示的及时性。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492310" y="2451050"/>
            <a:ext cx="2051957" cy="1842306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b" anchorCtr="0">
            <a:normAutofit/>
          </a:bodyPr>
          <a:lstStyle/>
          <a:p>
            <a:pPr algn="l">
              <a:lnSpc>
                <a:spcPct val="120000"/>
              </a:lnSpc>
            </a:pPr>
            <a:r>
              <a:rPr lang="en-US" sz="4050" b="1">
                <a:solidFill>
                  <a:schemeClr val="dk1">
                    <a:alpha val="100000"/>
                  </a:schemeClr>
                </a:solidFill>
                <a:highlight>
                  <a:srgbClr val="000000">
                    <a:alpha val="0"/>
                  </a:srgbClr>
                </a:highlight>
                <a:latin typeface="Noto Sans SC"/>
                <a:ea typeface="Noto Sans SC"/>
                <a:cs typeface="Noto Sans SC"/>
              </a:rPr>
              <a:t>03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845017" y="4396883"/>
            <a:ext cx="8411497" cy="1798058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t" anchorCtr="0"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4500" b="1">
                <a:solidFill>
                  <a:schemeClr val="dk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城市详情页面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845017" y="2451050"/>
            <a:ext cx="1775465" cy="1842306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b" anchorCtr="0">
            <a:normAutofit/>
          </a:bodyPr>
          <a:lstStyle/>
          <a:p>
            <a:pPr algn="l">
              <a:lnSpc>
                <a:spcPct val="120000"/>
              </a:lnSpc>
            </a:pPr>
            <a:r>
              <a:rPr lang="en-US" sz="4050" b="1">
                <a:solidFill>
                  <a:schemeClr val="dk1">
                    <a:alpha val="100000"/>
                  </a:schemeClr>
                </a:solidFill>
                <a:highlight>
                  <a:srgbClr val="000000">
                    <a:alpha val="0"/>
                  </a:srgbClr>
                </a:highlight>
                <a:latin typeface="Noto Sans SC"/>
                <a:ea typeface="Noto Sans SC"/>
                <a:cs typeface="Noto Sans SC"/>
              </a:rPr>
              <a:t>PART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CCECF1"/>
      </a:lt1>
      <a:dk2>
        <a:srgbClr val="00544A"/>
      </a:dk2>
      <a:lt2>
        <a:srgbClr val="EEFDFF"/>
      </a:lt2>
      <a:accent1>
        <a:srgbClr val="00B49F"/>
      </a:accent1>
      <a:accent2>
        <a:srgbClr val="00B49F"/>
      </a:accent2>
      <a:accent3>
        <a:srgbClr val="00AB97"/>
      </a:accent3>
      <a:accent4>
        <a:srgbClr val="019D8B"/>
      </a:accent4>
      <a:accent5>
        <a:srgbClr val="2FBA87"/>
      </a:accent5>
      <a:accent6>
        <a:srgbClr val="1CAC77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</TotalTime>
  <Words>344</Words>
  <Application>Microsoft Office PowerPoint</Application>
  <PresentationFormat>宽屏</PresentationFormat>
  <Paragraphs>73</Paragraphs>
  <Slides>13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18" baseType="lpstr">
      <vt:lpstr>Noto Sans SC</vt:lpstr>
      <vt:lpstr>Arial</vt:lpstr>
      <vt:lpstr>Microsoft Yahei</vt:lpstr>
      <vt:lpstr>Calibri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俊坤 杨</cp:lastModifiedBy>
  <cp:revision>2</cp:revision>
  <dcterms:created xsi:type="dcterms:W3CDTF">2006-08-16T00:00:00Z</dcterms:created>
  <dcterms:modified xsi:type="dcterms:W3CDTF">2025-06-23T02:55:32Z</dcterms:modified>
</cp:coreProperties>
</file>